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786" r:id="rId1"/>
  </p:sldMasterIdLst>
  <p:notesMasterIdLst>
    <p:notesMasterId r:id="rId41"/>
  </p:notesMasterIdLst>
  <p:handoutMasterIdLst>
    <p:handoutMasterId r:id="rId42"/>
  </p:handoutMasterIdLst>
  <p:sldIdLst>
    <p:sldId id="256" r:id="rId2"/>
    <p:sldId id="575" r:id="rId3"/>
    <p:sldId id="576" r:id="rId4"/>
    <p:sldId id="592" r:id="rId5"/>
    <p:sldId id="577" r:id="rId6"/>
    <p:sldId id="574" r:id="rId7"/>
    <p:sldId id="464" r:id="rId8"/>
    <p:sldId id="549" r:id="rId9"/>
    <p:sldId id="550" r:id="rId10"/>
    <p:sldId id="556" r:id="rId11"/>
    <p:sldId id="551" r:id="rId12"/>
    <p:sldId id="552" r:id="rId13"/>
    <p:sldId id="554" r:id="rId14"/>
    <p:sldId id="590" r:id="rId15"/>
    <p:sldId id="598" r:id="rId16"/>
    <p:sldId id="569" r:id="rId17"/>
    <p:sldId id="557" r:id="rId18"/>
    <p:sldId id="570" r:id="rId19"/>
    <p:sldId id="559" r:id="rId20"/>
    <p:sldId id="578" r:id="rId21"/>
    <p:sldId id="562" r:id="rId22"/>
    <p:sldId id="593" r:id="rId23"/>
    <p:sldId id="580" r:id="rId24"/>
    <p:sldId id="583" r:id="rId25"/>
    <p:sldId id="584" r:id="rId26"/>
    <p:sldId id="585" r:id="rId27"/>
    <p:sldId id="538" r:id="rId28"/>
    <p:sldId id="565" r:id="rId29"/>
    <p:sldId id="566" r:id="rId30"/>
    <p:sldId id="567" r:id="rId31"/>
    <p:sldId id="586" r:id="rId32"/>
    <p:sldId id="587" r:id="rId33"/>
    <p:sldId id="591" r:id="rId34"/>
    <p:sldId id="595" r:id="rId35"/>
    <p:sldId id="547" r:id="rId36"/>
    <p:sldId id="571" r:id="rId37"/>
    <p:sldId id="572" r:id="rId38"/>
    <p:sldId id="597" r:id="rId39"/>
    <p:sldId id="541" r:id="rId4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00"/>
    <a:srgbClr val="FFFFCC"/>
    <a:srgbClr val="FF0000"/>
    <a:srgbClr val="FF33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75032" autoAdjust="0"/>
  </p:normalViewPr>
  <p:slideViewPr>
    <p:cSldViewPr>
      <p:cViewPr varScale="1">
        <p:scale>
          <a:sx n="64" d="100"/>
          <a:sy n="64" d="100"/>
        </p:scale>
        <p:origin x="17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0"/>
    </p:cViewPr>
  </p:sorterViewPr>
  <p:notesViewPr>
    <p:cSldViewPr>
      <p:cViewPr varScale="1">
        <p:scale>
          <a:sx n="56" d="100"/>
          <a:sy n="56" d="100"/>
        </p:scale>
        <p:origin x="-1104" y="-90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43B0A15-0408-4865-BB35-CA302E214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8103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400725-F577-481F-9664-C6365A866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4488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B059F8-6721-4E45-AC40-6A5F18B9AF4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The IRS generally communicates with the taxpayer with written notifications that are mailed.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ACA717-930E-49CD-A34A-B6F812EEC5D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EA8855-AA4E-4FB0-8109-ACEDBEE24F7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/>
            <a:r>
              <a:rPr lang="en-US" altLang="en-US" smtClean="0">
                <a:cs typeface="Arial" panose="020B0604020202020204" pitchFamily="34" charset="0"/>
              </a:rPr>
              <a:t>Can short cut some entries as amended returns are not be e-filed</a:t>
            </a: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F8A941-D36D-42A5-ACF3-97D6CA84944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 typeface="Calibri" panose="020F0502020204030204" pitchFamily="34" charset="0"/>
              <a:buChar char="●"/>
            </a:pPr>
            <a:r>
              <a:rPr lang="en-US" altLang="en-US" b="1" smtClean="0">
                <a:cs typeface="Arial" panose="020B0604020202020204" pitchFamily="34" charset="0"/>
              </a:rPr>
              <a:t>Same sex couples that filed single/HH/QW may amend, but do not have to amend to file as married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56E25-053A-46FA-AD8E-8457F31538B1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If 1040 lines are overridden, </a:t>
            </a:r>
            <a:r>
              <a:rPr lang="en-US" altLang="en-US" dirty="0" smtClean="0">
                <a:cs typeface="Arial" panose="020B0604020202020204" pitchFamily="34" charset="0"/>
              </a:rPr>
              <a:t>TaxSlayer </a:t>
            </a:r>
            <a:r>
              <a:rPr lang="en-US" altLang="en-US" dirty="0" smtClean="0">
                <a:cs typeface="Arial" panose="020B0604020202020204" pitchFamily="34" charset="0"/>
              </a:rPr>
              <a:t>may not make calculations properly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Such as portion of social security benefit that is taxable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73D5AE-72AA-47ED-BFAB-321508C94B0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6FDDC0-BCAA-44FE-9295-C37915BD9861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b="1" dirty="0" smtClean="0">
                <a:cs typeface="Arial" panose="020B0604020202020204" pitchFamily="34" charset="0"/>
              </a:rPr>
              <a:t>Not </a:t>
            </a:r>
            <a:r>
              <a:rPr lang="en-US" altLang="en-US" b="1" dirty="0" smtClean="0">
                <a:cs typeface="Arial" panose="020B0604020202020204" pitchFamily="34" charset="0"/>
              </a:rPr>
              <a:t>necessary to actually print this return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C9672D-F3A7-4E45-B6A2-EAA2D2700575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 typeface="Calibri" panose="020F0502020204030204" pitchFamily="34" charset="0"/>
              <a:buChar char="●"/>
            </a:pPr>
            <a:endParaRPr lang="en-US" altLang="en-US" b="1" smtClean="0">
              <a:cs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4262A9-12A0-41DB-9CE6-B0642809BDA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Remind participants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Since not e-filed, can merely put in employer’s name and </a:t>
            </a:r>
            <a:r>
              <a:rPr lang="en-US" dirty="0" err="1" smtClean="0"/>
              <a:t>ein</a:t>
            </a:r>
            <a:r>
              <a:rPr lang="en-US" dirty="0" smtClean="0"/>
              <a:t> – don’t need the address – if</a:t>
            </a:r>
            <a:r>
              <a:rPr lang="en-US" baseline="0" dirty="0" smtClean="0"/>
              <a:t> more than one W-2 originally, you can enter totals for Boxes 1 thru 6 as totals using only one of the EINs</a:t>
            </a:r>
            <a:endParaRPr lang="en-US" dirty="0" smtClean="0"/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Do need all amounts from the form input and any code letters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CC27E9-5E35-44C5-A62E-05F6A97D13F7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Explain</a:t>
            </a:r>
            <a:r>
              <a:rPr lang="en-US" dirty="0" smtClean="0"/>
              <a:t> to students:</a:t>
            </a:r>
          </a:p>
          <a:p>
            <a:pPr marL="171435" indent="-171435">
              <a:buFont typeface="Arial" pitchFamily="34" charset="0"/>
              <a:buChar char="•"/>
              <a:defRPr/>
            </a:pPr>
            <a:r>
              <a:rPr lang="en-US" dirty="0" smtClean="0"/>
              <a:t>When to use Part I, Exemptions</a:t>
            </a:r>
          </a:p>
          <a:p>
            <a:pPr marL="171435" indent="-171435">
              <a:buFont typeface="Arial" pitchFamily="34" charset="0"/>
              <a:buChar char="•"/>
              <a:defRPr/>
            </a:pPr>
            <a:r>
              <a:rPr lang="en-US" dirty="0" smtClean="0"/>
              <a:t>When to check boxes in Part II, Presidential Election Campaign Fund</a:t>
            </a: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2B30E3-47C6-49CD-8546-0AD62127CB90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D8FD3F-8001-4D83-9D2C-EB6B4F6EB43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C5C750-305B-4B01-AB68-FF8721C39EA6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Generally because the taxpayer ask.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>
                <a:cs typeface="Arial" panose="020B0604020202020204" pitchFamily="34" charset="0"/>
              </a:rPr>
              <a:t>Emphasize</a:t>
            </a:r>
          </a:p>
          <a:p>
            <a:pPr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How to clearly explain the reasons for each change in Part III, Explanation of Changes</a:t>
            </a:r>
          </a:p>
          <a:p>
            <a:r>
              <a:rPr lang="en-US" altLang="en-US" b="1" smtClean="0">
                <a:cs typeface="Arial" panose="020B0604020202020204" pitchFamily="34" charset="0"/>
              </a:rPr>
              <a:t>Ask</a:t>
            </a:r>
            <a:r>
              <a:rPr lang="en-US" altLang="en-US" smtClean="0">
                <a:cs typeface="Arial" panose="020B0604020202020204" pitchFamily="34" charset="0"/>
              </a:rPr>
              <a:t> students to provide concise, easy-to-understand sample explanations for Part III of the amended return.</a:t>
            </a: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CCE869-142E-43FF-A7CA-AE53814F0E1C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08121-649F-4249-B1DB-1E710A72E3ED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http://www.irs.gov/pub/irs-pdf/i1040x.pdf … </a:t>
            </a:r>
            <a:r>
              <a:rPr lang="en-US" altLang="en-US" dirty="0" err="1" smtClean="0">
                <a:cs typeface="Arial" panose="020B0604020202020204" pitchFamily="34" charset="0"/>
              </a:rPr>
              <a:t>url</a:t>
            </a:r>
            <a:r>
              <a:rPr lang="en-US" altLang="en-US" dirty="0" smtClean="0">
                <a:cs typeface="Arial" panose="020B0604020202020204" pitchFamily="34" charset="0"/>
              </a:rPr>
              <a:t> for 1040X Instructions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34E152-1D40-4C5D-8259-701BEAD9D661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9B1386-A9DB-4524-AB29-37170A7BCC3C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Note: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If amending 2016 before April 18, usually IRS will not pay interest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Refunds cannot be direct deposited, IRS will issue a check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IRS will pay interest if appropriate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6B279B-9EBC-41B1-86B5-6685C30B315F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604B92-2279-4618-8E81-E3D6BB599C44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Attach means staple or tape</a:t>
            </a: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B9AE50-002A-4000-BF60-6104A0BC6725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No statute of limitation on amounts owed. </a:t>
            </a:r>
          </a:p>
          <a:p>
            <a:r>
              <a:rPr lang="en-US" altLang="en-US" smtClean="0">
                <a:cs typeface="Arial" panose="020B0604020202020204" pitchFamily="34" charset="0"/>
              </a:rPr>
              <a:t>Three year statute of limitation on refunds.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2BB96C-4094-4731-AFC8-52044C91A7AB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EDEE19-27D0-4D08-AEBE-BADB9F676085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C8BA55-E560-45F6-A67F-C74B53B293FE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Examples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New information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Late W-2 or 1099 received, omitted from original return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Changed information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“Corrected” W-2 or 1099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Error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Wrong filing status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Filed single w/dependent and should have been head of household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Claiming a dependent that should not have</a:t>
            </a:r>
          </a:p>
          <a:p>
            <a:pPr marL="664546" lvl="1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Did not claim a credit or did claim a credit that should or should not have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2F5823-0D4D-4836-A412-034927D0D3C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08B660-481A-4AB6-B859-60257C9C8A34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 typeface="Calibri" panose="020F0502020204030204" pitchFamily="34" charset="0"/>
              <a:buChar char="●"/>
            </a:pPr>
            <a:r>
              <a:rPr lang="en-US" altLang="en-US" b="1" smtClean="0">
                <a:cs typeface="Arial" panose="020B0604020202020204" pitchFamily="34" charset="0"/>
              </a:rPr>
              <a:t>Same sex couples that filed single/HoH/QW May amend, but are not required to.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F39934-2CE1-4214-95C6-9A3C2672C04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20EF77-9497-4B81-B5A6-22794B74C10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814548-C401-4257-91D8-26925ACFBA7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Taxpayer should complete the payment as shown on the original return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The regular statute for 2012 ended April 15, 2016 (originally due 4/15/2013 plus 3 years)</a:t>
            </a:r>
          </a:p>
          <a:p>
            <a:pPr marL="181240" indent="-18124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There are longer statutes for some items, such as claiming a loss on worthless securities or foreign tax credit</a:t>
            </a:r>
          </a:p>
          <a:p>
            <a:pPr marL="664546" lvl="1" indent="-18124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Such taxpayers should be referred to a paid preparer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9088B5-CAAC-4847-9E2C-F4DD7A5D959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3-year statute of limitation does not apply if return was never filed.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FD390F-134B-40A1-A26F-128AA8297E60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60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0C8F8BD-4DE1-439B-9115-C1D4DC590F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36741F-3A9C-4CEB-920D-E3D5C6881E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43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633B0A-2482-4800-A061-D5EBFE82C2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1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40408-D40D-4945-8A40-E4BD12D02A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2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40408-D40D-4945-8A40-E4BD12D02A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2712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D6B6E3-034E-4BFD-B993-8284007EB3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34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165BBD-E0D5-4E11-9F35-EBD7E31476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97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40408-D40D-4945-8A40-E4BD12D02A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5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788" r:id="rId2"/>
    <p:sldLayoutId id="2147484789" r:id="rId3"/>
    <p:sldLayoutId id="2147484790" r:id="rId4"/>
    <p:sldLayoutId id="2147484791" r:id="rId5"/>
    <p:sldLayoutId id="2147484792" r:id="rId6"/>
    <p:sldLayoutId id="2147484793" r:id="rId7"/>
    <p:sldLayoutId id="2147484794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384">
          <p15:clr>
            <a:srgbClr val="F26B43"/>
          </p15:clr>
        </p15:guide>
        <p15:guide id="3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Amended Returns</a:t>
            </a:r>
            <a:br>
              <a:rPr lang="en-US" altLang="en-US" smtClean="0"/>
            </a:br>
            <a:r>
              <a:rPr lang="en-US" altLang="en-US" smtClean="0"/>
              <a:t>Prior Year Returns</a:t>
            </a:r>
          </a:p>
        </p:txBody>
      </p:sp>
      <p:sp>
        <p:nvSpPr>
          <p:cNvPr id="12291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Pub 4012 – Tab M</a:t>
            </a:r>
            <a:br>
              <a:rPr lang="en-US" altLang="en-US" smtClean="0"/>
            </a:br>
            <a:r>
              <a:rPr lang="en-US" altLang="en-US" smtClean="0"/>
              <a:t>Pub 4491 – Part 9 – Lesson 34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Amending 2016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Example:</a:t>
            </a:r>
          </a:p>
          <a:p>
            <a:pPr lvl="1"/>
            <a:r>
              <a:rPr lang="en-US" altLang="en-US" smtClean="0"/>
              <a:t>Filed 2016 return, say in February 2017</a:t>
            </a:r>
          </a:p>
          <a:p>
            <a:pPr lvl="1"/>
            <a:r>
              <a:rPr lang="en-US" altLang="en-US" smtClean="0"/>
              <a:t>Receive new or corrected 1099 form in March 2017</a:t>
            </a:r>
          </a:p>
          <a:p>
            <a:r>
              <a:rPr lang="en-US" altLang="en-US" smtClean="0"/>
              <a:t>Wait until the IRS processes original (efiled) return before submitting an amended return</a:t>
            </a:r>
          </a:p>
          <a:p>
            <a:pPr lvl="1"/>
            <a:r>
              <a:rPr lang="en-US" altLang="en-US" smtClean="0"/>
              <a:t>Usually, 4 weeks is enough time to wait</a:t>
            </a:r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041104" y="4412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Review previous return to be amended</a:t>
            </a:r>
          </a:p>
          <a:p>
            <a:r>
              <a:rPr lang="en-US" altLang="en-US" smtClean="0"/>
              <a:t>Review previous Intake/Interview sheet</a:t>
            </a:r>
          </a:p>
          <a:p>
            <a:r>
              <a:rPr lang="en-US" altLang="en-US" smtClean="0"/>
              <a:t>Verify amended return is needed</a:t>
            </a:r>
          </a:p>
          <a:p>
            <a:r>
              <a:rPr lang="en-US" altLang="en-US" smtClean="0"/>
              <a:t>Ask taxpayer for any changes or notifications made to return by IRS</a:t>
            </a:r>
          </a:p>
          <a:p>
            <a:r>
              <a:rPr lang="en-US" altLang="en-US" smtClean="0"/>
              <a:t>Confirm and note all items that need to be changed on Intake/Interview sheet</a:t>
            </a:r>
            <a:endParaRPr lang="en-US" altLang="en-US" dirty="0" smtClean="0"/>
          </a:p>
        </p:txBody>
      </p:sp>
      <p:pic>
        <p:nvPicPr>
          <p:cNvPr id="3175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502443"/>
            <a:ext cx="17240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8260080" y="4158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Amending a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Form 1040X is not year-specific – TaxSlayer has form in each year’s software</a:t>
            </a:r>
          </a:p>
          <a:p>
            <a:r>
              <a:rPr lang="en-US" altLang="en-US" smtClean="0"/>
              <a:t>Must use TaxSlayer for the year for which amendment is to be made</a:t>
            </a:r>
          </a:p>
          <a:p>
            <a:pPr lvl="1"/>
            <a:r>
              <a:rPr lang="en-US" altLang="en-US" smtClean="0"/>
              <a:t>If amending 2013, must use 2013 TaxSlayer software</a:t>
            </a:r>
          </a:p>
          <a:p>
            <a:pPr lvl="1"/>
            <a:r>
              <a:rPr lang="en-US" altLang="en-US" smtClean="0"/>
              <a:t>In TaxSlayer, URL is the same and you choose which year you need</a:t>
            </a:r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39599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3799" name="Picture 8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125"/>
            <a:ext cx="12954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Amending An Older Return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C8F8BD-4DE1-439B-9115-C1D4DC590FC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With no carry-forward available for 2016, all returns for years 2013, 2014 or 2015 needing to be amended will need to be </a:t>
            </a:r>
            <a:r>
              <a:rPr lang="en-US" altLang="en-US" u="sng" smtClean="0"/>
              <a:t>recreated</a:t>
            </a:r>
            <a:r>
              <a:rPr lang="en-US" altLang="en-US" smtClean="0"/>
              <a:t> as a starting point</a:t>
            </a:r>
          </a:p>
          <a:p>
            <a:r>
              <a:rPr lang="en-US" altLang="en-US" smtClean="0"/>
              <a:t>Choose the oldest year first, if amending more than one year</a:t>
            </a:r>
            <a:endParaRPr lang="en-US" altLang="en-US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Status Change to MFJ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C8F8BD-4DE1-439B-9115-C1D4DC590FC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7891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Couples who previously filed MFS, HH, Single, or QW may amend and file MFJ </a:t>
            </a:r>
          </a:p>
          <a:p>
            <a:pPr lvl="1"/>
            <a:r>
              <a:rPr lang="en-US" altLang="en-US" smtClean="0"/>
              <a:t>Up to three prior year returns </a:t>
            </a:r>
          </a:p>
          <a:p>
            <a:pPr lvl="1"/>
            <a:r>
              <a:rPr lang="en-US" altLang="en-US" smtClean="0"/>
              <a:t>Must have been legally married as of December 31 of the respective tax year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When Re-creating Original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What must be in “re-created” return</a:t>
            </a:r>
          </a:p>
          <a:p>
            <a:pPr lvl="1"/>
            <a:r>
              <a:rPr lang="en-US" altLang="en-US" smtClean="0"/>
              <a:t>All income, adjustments, etc. as on original Form 1040 as filed</a:t>
            </a:r>
          </a:p>
          <a:p>
            <a:pPr lvl="1"/>
            <a:r>
              <a:rPr lang="en-US" altLang="en-US" smtClean="0"/>
              <a:t>Use same forms</a:t>
            </a:r>
            <a:br>
              <a:rPr lang="en-US" altLang="en-US" smtClean="0"/>
            </a:br>
            <a:r>
              <a:rPr lang="en-US" altLang="en-US" smtClean="0"/>
              <a:t>e.g., use W-2 for wages, but may enter totals for ALL W-2s on original return (unless one of them needs correction)</a:t>
            </a:r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When Re-creating Original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If changing schedule or form, e.g., business income Sch C, re-create Sch C as it was in original return</a:t>
            </a:r>
          </a:p>
          <a:p>
            <a:pPr lvl="1"/>
            <a:r>
              <a:rPr lang="en-US" altLang="en-US" smtClean="0"/>
              <a:t>If expenses listed on page 2, again list expenses on page 2</a:t>
            </a:r>
          </a:p>
          <a:p>
            <a:r>
              <a:rPr lang="en-US" altLang="en-US" smtClean="0"/>
              <a:t>This will be the surrogate for original return and is starting point for needed changes</a:t>
            </a:r>
            <a:endParaRPr lang="en-US" altLang="en-US" dirty="0" smtClean="0"/>
          </a:p>
        </p:txBody>
      </p:sp>
      <p:sp>
        <p:nvSpPr>
          <p:cNvPr id="3" name="5-Point Star 2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Re-creating Original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Amended return can only be paper filed, so some input detail is not necessary</a:t>
            </a:r>
          </a:p>
          <a:p>
            <a:pPr lvl="1"/>
            <a:r>
              <a:rPr lang="en-US" altLang="en-US" smtClean="0"/>
              <a:t>Only need an EIN and Employer/ Institution Name in W-2s, 1099s, etc.</a:t>
            </a:r>
          </a:p>
          <a:p>
            <a:pPr lvl="1"/>
            <a:r>
              <a:rPr lang="en-US" altLang="en-US" smtClean="0"/>
              <a:t>Don’t need all detail in interest or dividend statements</a:t>
            </a:r>
          </a:p>
          <a:p>
            <a:pPr lvl="1"/>
            <a:r>
              <a:rPr lang="en-US" altLang="en-US" smtClean="0"/>
              <a:t>Don’t need all detail in charitable contributions</a:t>
            </a:r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Re-creating Original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If IRS made change to original return, incorporate the change </a:t>
            </a:r>
          </a:p>
          <a:p>
            <a:pPr lvl="1"/>
            <a:r>
              <a:rPr lang="en-US" altLang="en-US" smtClean="0"/>
              <a:t>In retrieved original return, or</a:t>
            </a:r>
          </a:p>
          <a:p>
            <a:pPr lvl="1"/>
            <a:r>
              <a:rPr lang="en-US" altLang="en-US" smtClean="0"/>
              <a:t>In re-created return</a:t>
            </a:r>
          </a:p>
          <a:p>
            <a:r>
              <a:rPr lang="en-US" altLang="en-US" smtClean="0"/>
              <a:t>If previously amended return, that is starting point</a:t>
            </a:r>
          </a:p>
          <a:p>
            <a:r>
              <a:rPr lang="en-US" altLang="en-US" smtClean="0"/>
              <a:t>Use “last determined” return amounts</a:t>
            </a:r>
            <a:endParaRPr lang="en-US" altLang="en-US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TaxSlayer 1040X: Original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Verify federal 1040 (page 1 and 2) and state returns match exactly to last determined return</a:t>
            </a:r>
          </a:p>
          <a:p>
            <a:pPr lvl="1"/>
            <a:r>
              <a:rPr lang="en-US" altLang="en-US" smtClean="0"/>
              <a:t>In TaxSlayer, review on screen</a:t>
            </a:r>
          </a:p>
          <a:p>
            <a:pPr lvl="1"/>
            <a:r>
              <a:rPr lang="en-US" altLang="en-US" smtClean="0"/>
              <a:t>Compare to last return filed</a:t>
            </a:r>
          </a:p>
          <a:p>
            <a:r>
              <a:rPr lang="en-US" altLang="en-US" smtClean="0"/>
              <a:t>When sure of starting point, proceed to amendment</a:t>
            </a:r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Amend a Return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14339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Something not correctly reported on original return</a:t>
            </a:r>
          </a:p>
          <a:p>
            <a:pPr lvl="1"/>
            <a:r>
              <a:rPr lang="en-US" altLang="en-US" smtClean="0"/>
              <a:t>New/updated information received by taxpayer</a:t>
            </a:r>
          </a:p>
          <a:p>
            <a:pPr lvl="1"/>
            <a:r>
              <a:rPr lang="en-US" altLang="en-US" smtClean="0"/>
              <a:t>Should or could have used a different filing status</a:t>
            </a:r>
          </a:p>
          <a:p>
            <a:pPr lvl="1"/>
            <a:r>
              <a:rPr lang="en-US" altLang="en-US" smtClean="0"/>
              <a:t>Mistakes</a:t>
            </a:r>
          </a:p>
          <a:p>
            <a:pPr lvl="1"/>
            <a:r>
              <a:rPr lang="en-US" altLang="en-US" smtClean="0"/>
              <a:t>Omissions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1040-X Step By Step Process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9155" name="Rectangle 8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Tip: Read carefully “How To Amend Your Return” which is the first item shown in TaxSlayer when choosing to amend</a:t>
            </a:r>
          </a:p>
          <a:p>
            <a:r>
              <a:rPr lang="en-US" altLang="en-US" smtClean="0"/>
              <a:t>Then work your way thru the next six items</a:t>
            </a:r>
          </a:p>
          <a:p>
            <a:r>
              <a:rPr lang="en-US" altLang="en-US" smtClean="0"/>
              <a:t>Add state amended return form, if applicable</a:t>
            </a:r>
          </a:p>
          <a:p>
            <a:endParaRPr lang="en-US" alt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6534150" y="1693736"/>
            <a:ext cx="19812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70C0"/>
                </a:solidFill>
                <a:latin typeface="+mn-lt"/>
                <a:cs typeface="Arial" charset="0"/>
              </a:rPr>
              <a:t>Pub 4012 </a:t>
            </a:r>
            <a:r>
              <a:rPr lang="en-US" sz="2000" b="1" dirty="0" err="1">
                <a:solidFill>
                  <a:srgbClr val="0070C0"/>
                </a:solidFill>
                <a:latin typeface="+mn-lt"/>
                <a:cs typeface="Arial" charset="0"/>
              </a:rPr>
              <a:t>pg</a:t>
            </a:r>
            <a:r>
              <a:rPr lang="en-US" sz="2000" b="1" dirty="0">
                <a:solidFill>
                  <a:srgbClr val="0070C0"/>
                </a:solidFill>
                <a:latin typeface="+mn-lt"/>
                <a:cs typeface="Arial" charset="0"/>
              </a:rPr>
              <a:t> M-1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Changes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Start with Basic Information</a:t>
            </a:r>
          </a:p>
          <a:p>
            <a:pPr lvl="1"/>
            <a:r>
              <a:rPr lang="en-US" altLang="en-US" smtClean="0"/>
              <a:t>Change of address, filing status or dependents?</a:t>
            </a:r>
          </a:p>
          <a:p>
            <a:pPr lvl="1"/>
            <a:r>
              <a:rPr lang="en-US" altLang="en-US" smtClean="0"/>
              <a:t>Does taxpayer now have social security number (was an ITIN used when originally filed)?</a:t>
            </a:r>
          </a:p>
          <a:p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Making Change to Filing Status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4275" name="Content Placeholder 7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Start with one spouse’s return, add the other spouse’s name, identification number, income, deductions, dependents, etc.</a:t>
            </a:r>
          </a:p>
          <a:p>
            <a:r>
              <a:rPr lang="en-US" altLang="en-US" smtClean="0"/>
              <a:t>Change filing status</a:t>
            </a:r>
          </a:p>
          <a:p>
            <a:r>
              <a:rPr lang="en-US" altLang="en-US" smtClean="0"/>
              <a:t>Explain why amending returns</a:t>
            </a:r>
            <a:endParaRPr lang="en-US" altLang="en-US" dirty="0" smtClean="0"/>
          </a:p>
        </p:txBody>
      </p:sp>
      <p:sp>
        <p:nvSpPr>
          <p:cNvPr id="2" name="5-Point Star 1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Changes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Proceed through each change that is needed with a new entry or a change to an existing entry</a:t>
            </a:r>
          </a:p>
          <a:p>
            <a:pPr lvl="1"/>
            <a:r>
              <a:rPr lang="en-US" smtClean="0"/>
              <a:t>If corrected 1099-DIV was received, change Dividend Statement entries to match new form</a:t>
            </a:r>
          </a:p>
          <a:p>
            <a:pPr lvl="1"/>
            <a:r>
              <a:rPr lang="en-US" smtClean="0"/>
              <a:t>If new 1099-INT was received, add new entry on Interest Statement</a:t>
            </a:r>
          </a:p>
          <a:p>
            <a:pPr lvl="1"/>
            <a:r>
              <a:rPr lang="en-US" smtClean="0"/>
              <a:t>If new or revised W-2 or 1099-R was received, add or go to the form </a:t>
            </a:r>
            <a:endParaRPr 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 1040X – Page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Part I: Exemptions – shows changes made through Basic Information</a:t>
            </a:r>
          </a:p>
          <a:p>
            <a:r>
              <a:rPr lang="en-US" altLang="en-US" smtClean="0"/>
              <a:t>Part II: Presidential Election Campaign Fund</a:t>
            </a:r>
          </a:p>
          <a:p>
            <a:pPr lvl="1"/>
            <a:r>
              <a:rPr lang="en-US" altLang="en-US" smtClean="0"/>
              <a:t>Check box to elect $3 president campaign fund for taxpayer (or spouse) if taxpayer wants to and did not originally do so</a:t>
            </a:r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Part III – Explanation of Changes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62467" name="Rectangle 8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en-US" smtClean="0"/>
              <a:t>Identify why changes are being made (in a concise and easy to understand statement) </a:t>
            </a:r>
          </a:p>
          <a:p>
            <a:pPr lvl="1"/>
            <a:r>
              <a:rPr lang="en-US" altLang="en-US" smtClean="0"/>
              <a:t>“Received another W-2 after original return filed”</a:t>
            </a:r>
          </a:p>
          <a:p>
            <a:pPr lvl="1"/>
            <a:r>
              <a:rPr lang="en-US" altLang="en-US" smtClean="0"/>
              <a:t>“Changed filing status to Head of Household”</a:t>
            </a:r>
          </a:p>
          <a:p>
            <a:r>
              <a:rPr lang="en-US" altLang="en-US" smtClean="0"/>
              <a:t>Identify each changed item </a:t>
            </a:r>
          </a:p>
          <a:p>
            <a:r>
              <a:rPr lang="en-US" altLang="en-US" smtClean="0"/>
              <a:t>Copy and paste same explanation to state amended form </a:t>
            </a:r>
          </a:p>
          <a:p>
            <a:r>
              <a:rPr lang="en-US" altLang="en-US" smtClean="0"/>
              <a:t>No need to say that tax liability was changed as result of other changes</a:t>
            </a:r>
          </a:p>
          <a:p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40408-D40D-4945-8A40-E4BD12D02A48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 Date </a:t>
            </a:r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smtClean="0"/>
              <a:t>Enter current date at bottom of Page 2 of 1040X</a:t>
            </a:r>
          </a:p>
          <a:p>
            <a:endParaRPr lang="en-US" altLang="en-US" dirty="0" smtClean="0"/>
          </a:p>
        </p:txBody>
      </p:sp>
      <p:sp>
        <p:nvSpPr>
          <p:cNvPr id="9" name="5-Point Star 8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Review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Does column A of 1040X agree with last determined return</a:t>
            </a:r>
          </a:p>
          <a:p>
            <a:r>
              <a:rPr lang="en-US" altLang="en-US" smtClean="0"/>
              <a:t>Were needed changes made properly</a:t>
            </a:r>
          </a:p>
          <a:p>
            <a:r>
              <a:rPr lang="en-US" altLang="en-US" smtClean="0"/>
              <a:t>Did tax re-compute properly</a:t>
            </a:r>
          </a:p>
          <a:p>
            <a:r>
              <a:rPr lang="en-US" altLang="en-US" smtClean="0"/>
              <a:t>Create a “Note” of when and why amended return was prepared</a:t>
            </a:r>
          </a:p>
          <a:p>
            <a:endParaRPr lang="en-US" altLang="en-US" dirty="0" smtClean="0"/>
          </a:p>
        </p:txBody>
      </p:sp>
      <p:pic>
        <p:nvPicPr>
          <p:cNvPr id="65542" name="Picture 6" descr="C:\Users\Steve\AppData\Local\Microsoft\Windows\Temporary Internet Files\Content.IE5\W0E5RFM7\MC900240401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497013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5-Point Star 7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Printing Amended Return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Print 1040X and any form or schedule that changed (two copies + one if needed for state)</a:t>
            </a:r>
          </a:p>
          <a:p>
            <a:pPr lvl="1"/>
            <a:r>
              <a:rPr lang="en-US" altLang="en-US" smtClean="0"/>
              <a:t>If changed itemized deductions: print Sch A</a:t>
            </a:r>
          </a:p>
          <a:p>
            <a:pPr lvl="1"/>
            <a:r>
              <a:rPr lang="en-US" altLang="en-US" smtClean="0"/>
              <a:t>If changed business income: print Sch C</a:t>
            </a:r>
          </a:p>
          <a:p>
            <a:pPr lvl="1"/>
            <a:r>
              <a:rPr lang="en-US" altLang="en-US" smtClean="0"/>
              <a:t>If changed education credit: print 8863</a:t>
            </a:r>
          </a:p>
          <a:p>
            <a:pPr lvl="1"/>
            <a:r>
              <a:rPr lang="en-US" altLang="en-US" smtClean="0"/>
              <a:t>And so on</a:t>
            </a:r>
          </a:p>
          <a:p>
            <a:r>
              <a:rPr lang="en-US" altLang="en-US" smtClean="0"/>
              <a:t>Do not include new 1040 in print packet</a:t>
            </a:r>
            <a:endParaRPr lang="en-US" altLang="en-US" dirty="0" smtClean="0"/>
          </a:p>
        </p:txBody>
      </p:sp>
      <p:sp>
        <p:nvSpPr>
          <p:cNvPr id="8" name="5-Point Star 7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Assembling Amended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Attach to front of 1040X Pg 1 any new or corrected taxpayer forms W-2, W-2G, or 1099-R (if tax was withheld)</a:t>
            </a:r>
          </a:p>
          <a:p>
            <a:r>
              <a:rPr lang="en-US" altLang="en-US" smtClean="0"/>
              <a:t>Assemble other forms/schedules in “Attachment Sequence No” order behind 1040X pages 1 and 2</a:t>
            </a:r>
          </a:p>
          <a:p>
            <a:r>
              <a:rPr lang="en-US" altLang="en-US" smtClean="0"/>
              <a:t>Attach other supporting documents at end, if appropriate</a:t>
            </a:r>
            <a:endParaRPr lang="en-US" altLang="en-US" dirty="0" smtClean="0"/>
          </a:p>
        </p:txBody>
      </p:sp>
      <p:sp>
        <p:nvSpPr>
          <p:cNvPr id="8" name="5-Point Star 7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 example…</a:t>
            </a:r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229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Received another (or corrected) income statement not reported on original return </a:t>
            </a:r>
            <a:br>
              <a:rPr lang="en-US" smtClean="0"/>
            </a:br>
            <a:r>
              <a:rPr lang="en-US" smtClean="0"/>
              <a:t>(W-2, 1099, ...)</a:t>
            </a:r>
          </a:p>
          <a:p>
            <a:r>
              <a:rPr lang="en-US" smtClean="0"/>
              <a:t>Claimed personal exemption deduction when someone else was entitled to claim it</a:t>
            </a:r>
          </a:p>
          <a:p>
            <a:r>
              <a:rPr lang="en-US" smtClean="0"/>
              <a:t>Claimed deductions or credits that should not have been claimed</a:t>
            </a:r>
          </a:p>
          <a:p>
            <a:r>
              <a:rPr lang="en-US" smtClean="0"/>
              <a:t>Did not claim deductions or credits that should have been claimed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Amended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Must be mailed – find IRS address in TaxSlayer or print Page 5 (“Where to File”) of 1040X instructions </a:t>
            </a:r>
          </a:p>
          <a:p>
            <a:r>
              <a:rPr lang="en-US" altLang="en-US" smtClean="0"/>
              <a:t>No cover letter required</a:t>
            </a:r>
          </a:p>
          <a:p>
            <a:r>
              <a:rPr lang="en-US" altLang="en-US" smtClean="0"/>
              <a:t>Taxpayer (and spouse if MFJ) must sign and date copy to be mailed</a:t>
            </a:r>
          </a:p>
          <a:p>
            <a:r>
              <a:rPr lang="en-US" altLang="en-US" smtClean="0"/>
              <a:t>Give taxpayer an exact copy for their records</a:t>
            </a:r>
          </a:p>
          <a:p>
            <a:endParaRPr lang="en-US" altLang="en-US" dirty="0" smtClean="0"/>
          </a:p>
        </p:txBody>
      </p:sp>
      <p:sp>
        <p:nvSpPr>
          <p:cNvPr id="8" name="5-Point Star 7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Amending Current Year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Original e-filed return</a:t>
            </a:r>
          </a:p>
          <a:p>
            <a:pPr lvl="1"/>
            <a:r>
              <a:rPr lang="en-US" altLang="en-US" dirty="0" smtClean="0"/>
              <a:t>If taxpayer owed payment, complete payment of amount due as amended</a:t>
            </a:r>
          </a:p>
          <a:p>
            <a:pPr lvl="1"/>
            <a:r>
              <a:rPr lang="en-US" altLang="en-US" dirty="0" smtClean="0"/>
              <a:t>If original return had refund, it will process normally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IRS will issue cash refund check, if any</a:t>
            </a:r>
          </a:p>
          <a:p>
            <a:r>
              <a:rPr lang="en-US" altLang="en-US" dirty="0" smtClean="0"/>
              <a:t>Okay to prepare amended return now, however taxpayer should not mail until four weeks after original return filed</a:t>
            </a:r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Amended 2016 Return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If balance due:</a:t>
            </a:r>
          </a:p>
          <a:p>
            <a:pPr lvl="1"/>
            <a:r>
              <a:rPr lang="en-US" altLang="en-US" smtClean="0"/>
              <a:t>Taxpayer should file 1040X by April 18 or as soon as possible thereafter with payment to reduce interest charges, if any</a:t>
            </a:r>
          </a:p>
          <a:p>
            <a:pPr lvl="1"/>
            <a:r>
              <a:rPr lang="en-US" altLang="en-US" smtClean="0"/>
              <a:t>IRS will send a bill for interest </a:t>
            </a:r>
          </a:p>
          <a:p>
            <a:r>
              <a:rPr lang="en-US" altLang="en-US" smtClean="0"/>
              <a:t>DO NOT use/send any 1040-V that may show up now. Pay only from amount due on 1040X Page 1</a:t>
            </a:r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Amended 2015 or Earlier Return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768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If refund:</a:t>
            </a:r>
          </a:p>
          <a:p>
            <a:pPr lvl="1"/>
            <a:r>
              <a:rPr lang="en-US" altLang="en-US" smtClean="0"/>
              <a:t>IRS will pay interest with refund if any is warranted</a:t>
            </a:r>
          </a:p>
          <a:p>
            <a:pPr lvl="1"/>
            <a:r>
              <a:rPr lang="en-US" altLang="en-US" smtClean="0"/>
              <a:t>Interest is taxable in year it is received</a:t>
            </a:r>
          </a:p>
          <a:p>
            <a:r>
              <a:rPr lang="en-US" altLang="en-US" smtClean="0"/>
              <a:t>Amended returns process in ~8 – 12 weeks</a:t>
            </a:r>
            <a:endParaRPr lang="en-US" alt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Amending State Return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Follow state rules for amending return as applicable</a:t>
            </a:r>
          </a:p>
          <a:p>
            <a:r>
              <a:rPr lang="en-US" smtClean="0"/>
              <a:t>Note: revised/new information could impact federal return but not state return or state return but not federal return, e.g.:</a:t>
            </a:r>
          </a:p>
          <a:p>
            <a:pPr lvl="1"/>
            <a:r>
              <a:rPr lang="en-US" smtClean="0"/>
              <a:t>Additional savings bond interest -OR-</a:t>
            </a:r>
          </a:p>
          <a:p>
            <a:pPr lvl="1"/>
            <a:r>
              <a:rPr lang="en-US" smtClean="0"/>
              <a:t>Additional municipal bond interest from another state</a:t>
            </a:r>
            <a:endParaRPr 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Taxpayer Summary </a:t>
            </a:r>
            <a:br>
              <a:rPr lang="en-US" smtClean="0"/>
            </a:br>
            <a:r>
              <a:rPr lang="en-US" smtClean="0"/>
              <a:t>Amended Return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3251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Review amended return with taxpayer </a:t>
            </a:r>
          </a:p>
          <a:p>
            <a:pPr lvl="1"/>
            <a:r>
              <a:rPr lang="en-US" altLang="en-US" smtClean="0"/>
              <a:t>Show changes and result of changes</a:t>
            </a:r>
          </a:p>
          <a:p>
            <a:r>
              <a:rPr lang="en-US" altLang="en-US" smtClean="0"/>
              <a:t>Instruct taxpayer on what needs to be done to file return</a:t>
            </a:r>
          </a:p>
          <a:p>
            <a:pPr lvl="1"/>
            <a:r>
              <a:rPr lang="en-US" altLang="en-US" smtClean="0"/>
              <a:t>Sign, address envelope, add postage</a:t>
            </a:r>
          </a:p>
          <a:p>
            <a:pPr lvl="1"/>
            <a:r>
              <a:rPr lang="en-US" altLang="en-US" smtClean="0"/>
              <a:t>If payment required – include with return but do not “attach” it</a:t>
            </a:r>
          </a:p>
          <a:p>
            <a:pPr lvl="1"/>
            <a:r>
              <a:rPr lang="en-US" altLang="en-US" smtClean="0"/>
              <a:t>Date by which must be filed</a:t>
            </a:r>
            <a:endParaRPr lang="en-US" altLang="en-US" dirty="0" smtClean="0"/>
          </a:p>
        </p:txBody>
      </p:sp>
      <p:pic>
        <p:nvPicPr>
          <p:cNvPr id="7987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536" y="448246"/>
            <a:ext cx="152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8068536" y="55273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 Year Returns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Must be certified for year being prepared (both counselor and QR person)</a:t>
            </a:r>
          </a:p>
          <a:p>
            <a:r>
              <a:rPr lang="en-US" altLang="en-US" smtClean="0"/>
              <a:t>May prepare returns for three previous years</a:t>
            </a:r>
            <a:endParaRPr lang="en-US" altLang="en-US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 Year Returns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Taxpayer must complete Intake/ Interview Sheet for each prior year</a:t>
            </a:r>
          </a:p>
          <a:p>
            <a:r>
              <a:rPr lang="en-US" altLang="en-US" smtClean="0"/>
              <a:t>Need prior year’s software, IRS reference materials, volunteer quality/tax alerts (from irs.gov)</a:t>
            </a:r>
          </a:p>
          <a:p>
            <a:r>
              <a:rPr lang="en-US" altLang="en-US" smtClean="0"/>
              <a:t>Follow regular policies and procedures</a:t>
            </a:r>
          </a:p>
          <a:p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 Year Returns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Returns for 2013, 2014 and 2015 can be e-filed</a:t>
            </a:r>
          </a:p>
          <a:p>
            <a:pPr lvl="1"/>
            <a:r>
              <a:rPr lang="en-US" altLang="en-US" smtClean="0"/>
              <a:t>State may be different</a:t>
            </a:r>
          </a:p>
          <a:p>
            <a:pPr lvl="1"/>
            <a:r>
              <a:rPr lang="en-US" altLang="en-US" smtClean="0"/>
              <a:t>Check with ERO or Local Coordinator</a:t>
            </a:r>
          </a:p>
          <a:p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3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Amended or Prior Year Returns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C8F8BD-4DE1-439B-9115-C1D4DC590FC0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8806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Comments?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		Questions?</a:t>
            </a:r>
          </a:p>
        </p:txBody>
      </p:sp>
      <p:pic>
        <p:nvPicPr>
          <p:cNvPr id="88070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14600"/>
            <a:ext cx="1628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Status Change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8435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Couples who previously filed MFS, HH, Single, or QW may amend and file MFJ </a:t>
            </a:r>
          </a:p>
          <a:p>
            <a:pPr lvl="1"/>
            <a:r>
              <a:rPr lang="en-US" altLang="en-US" smtClean="0"/>
              <a:t>Up to three prior year returns </a:t>
            </a:r>
          </a:p>
          <a:p>
            <a:pPr lvl="1"/>
            <a:r>
              <a:rPr lang="en-US" altLang="en-US" smtClean="0"/>
              <a:t>Must have been legally married as of December 31 of the respective tax year</a:t>
            </a:r>
          </a:p>
          <a:p>
            <a:r>
              <a:rPr lang="en-US" altLang="en-US" smtClean="0"/>
              <a:t>Couples may NOT file MFS if they originally filed MFJ</a:t>
            </a:r>
            <a:endParaRPr lang="en-US" altLang="en-US" dirty="0" smtClean="0"/>
          </a:p>
        </p:txBody>
      </p:sp>
      <p:pic>
        <p:nvPicPr>
          <p:cNvPr id="18438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381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Not Amend a Return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Math errors – IRS will correct them</a:t>
            </a:r>
          </a:p>
          <a:p>
            <a:pPr lvl="1"/>
            <a:r>
              <a:rPr lang="en-US" altLang="en-US" smtClean="0"/>
              <a:t>Rarely happens using software</a:t>
            </a:r>
          </a:p>
          <a:p>
            <a:r>
              <a:rPr lang="en-US" altLang="en-US" smtClean="0"/>
              <a:t>IRS notifies taxpayer to provide missing schedules/forms</a:t>
            </a:r>
          </a:p>
          <a:p>
            <a:pPr lvl="1"/>
            <a:r>
              <a:rPr lang="en-US" altLang="en-US" smtClean="0"/>
              <a:t>taxpayer should respond as per notice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Counselors must have been certified for year being amended or prepared [need preparer and QR]</a:t>
            </a:r>
          </a:p>
          <a:p>
            <a:r>
              <a:rPr lang="en-US" altLang="en-US" smtClean="0"/>
              <a:t>Amended returns are prepared in TaxSlayer and paper filed with IRS</a:t>
            </a:r>
          </a:p>
          <a:p>
            <a:r>
              <a:rPr lang="en-US" altLang="en-US" smtClean="0"/>
              <a:t>Can prepare or amend returns for current and previous three years only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Amended Returns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Essentially, Form 1040X will be the taxpayer’s new tax return, changing their original return to include new information</a:t>
            </a:r>
          </a:p>
          <a:p>
            <a:r>
              <a:rPr lang="en-US" altLang="en-US" dirty="0" smtClean="0"/>
              <a:t>Whatever was last filed* is starting point</a:t>
            </a:r>
          </a:p>
          <a:p>
            <a:pPr lvl="1"/>
            <a:r>
              <a:rPr lang="en-US" altLang="en-US" dirty="0" smtClean="0"/>
              <a:t>Even if refund claimed has not yet been received</a:t>
            </a:r>
          </a:p>
          <a:p>
            <a:pPr lvl="1"/>
            <a:r>
              <a:rPr lang="en-US" altLang="en-US" dirty="0" smtClean="0"/>
              <a:t>Even if balance due has not yet been paid</a:t>
            </a:r>
          </a:p>
          <a:p>
            <a:pPr marL="0" indent="0">
              <a:buNone/>
            </a:pPr>
            <a:r>
              <a:rPr lang="en-US" altLang="en-US" dirty="0" smtClean="0"/>
              <a:t>* or as last determined (e.g., IRS made adjustment)</a:t>
            </a:r>
            <a:endParaRPr lang="en-US" altLang="en-US" dirty="0" smtClean="0"/>
          </a:p>
        </p:txBody>
      </p:sp>
      <p:pic>
        <p:nvPicPr>
          <p:cNvPr id="2458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407162"/>
            <a:ext cx="19939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-Point Star 1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Amended Returns Statute of Limitations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Time within which to claim a refund</a:t>
            </a:r>
          </a:p>
          <a:p>
            <a:pPr lvl="1"/>
            <a:r>
              <a:rPr lang="en-US" altLang="en-US" dirty="0" smtClean="0"/>
              <a:t>Later of: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3 years from original due date or actual date filed if later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2 years from date the tax was paid</a:t>
            </a:r>
          </a:p>
          <a:p>
            <a:r>
              <a:rPr lang="en-US" altLang="en-US" dirty="0" smtClean="0"/>
              <a:t>State statute may differ</a:t>
            </a:r>
          </a:p>
          <a:p>
            <a:r>
              <a:rPr lang="en-US" altLang="en-US" dirty="0" smtClean="0"/>
              <a:t>Exceptions to these statute rules are out of scope</a:t>
            </a:r>
            <a:endParaRPr lang="en-US" altLang="en-US" dirty="0" smtClean="0"/>
          </a:p>
        </p:txBody>
      </p:sp>
      <p:pic>
        <p:nvPicPr>
          <p:cNvPr id="2663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3716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Amended Returns Statute of Limitations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8F8BD-4DE1-439B-9115-C1D4DC590FC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Additional tax owing</a:t>
            </a:r>
          </a:p>
          <a:p>
            <a:pPr lvl="1"/>
            <a:r>
              <a:rPr lang="en-US" altLang="en-US" dirty="0" smtClean="0"/>
              <a:t>IRS barred by Statute of Limitation from assessing more tax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3 years from original due date or date filed if later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Longer if fraud involved</a:t>
            </a:r>
          </a:p>
          <a:p>
            <a:pPr lvl="1"/>
            <a:r>
              <a:rPr lang="en-US" altLang="en-US" dirty="0" smtClean="0"/>
              <a:t>Can always voluntarily amend and pay more tax</a:t>
            </a:r>
          </a:p>
          <a:p>
            <a:pPr lvl="2"/>
            <a:endParaRPr lang="en-US" alt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8058150" y="57070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~NTTC 2016 Template</Template>
  <TotalTime>0</TotalTime>
  <Words>2210</Words>
  <Application>Microsoft Office PowerPoint</Application>
  <PresentationFormat>On-screen Show (4:3)</PresentationFormat>
  <Paragraphs>336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Verdana</vt:lpstr>
      <vt:lpstr>NTTC</vt:lpstr>
      <vt:lpstr>Amended Returns Prior Year Returns</vt:lpstr>
      <vt:lpstr>Why Amend a Return</vt:lpstr>
      <vt:lpstr>For example…</vt:lpstr>
      <vt:lpstr>Filing Status Change</vt:lpstr>
      <vt:lpstr>Do Not Amend a Return</vt:lpstr>
      <vt:lpstr>Policy</vt:lpstr>
      <vt:lpstr>Amended Returns</vt:lpstr>
      <vt:lpstr>Amended Returns Statute of Limitations</vt:lpstr>
      <vt:lpstr>Amended Returns Statute of Limitations</vt:lpstr>
      <vt:lpstr>Amending 2016 Return</vt:lpstr>
      <vt:lpstr>Interview</vt:lpstr>
      <vt:lpstr>Amending a Return</vt:lpstr>
      <vt:lpstr>Amending An Older Return</vt:lpstr>
      <vt:lpstr>Filing Status Change to MFJ</vt:lpstr>
      <vt:lpstr>When Re-creating Original Return</vt:lpstr>
      <vt:lpstr>When Re-creating Original Return</vt:lpstr>
      <vt:lpstr>Re-creating Original Return</vt:lpstr>
      <vt:lpstr>Re-creating Original Return</vt:lpstr>
      <vt:lpstr>TaxSlayer 1040X: Original Return</vt:lpstr>
      <vt:lpstr>1040-X Step By Step Process</vt:lpstr>
      <vt:lpstr>Making Changes</vt:lpstr>
      <vt:lpstr>Making Change to Filing Status</vt:lpstr>
      <vt:lpstr>Making Changes</vt:lpstr>
      <vt:lpstr>Form 1040X – Page 2</vt:lpstr>
      <vt:lpstr>Part III – Explanation of Changes</vt:lpstr>
      <vt:lpstr>Enter Date </vt:lpstr>
      <vt:lpstr>Quality Review </vt:lpstr>
      <vt:lpstr>Printing Amended Return </vt:lpstr>
      <vt:lpstr>Assembling Amended Return</vt:lpstr>
      <vt:lpstr>Filing Amended Return</vt:lpstr>
      <vt:lpstr>If Amending Current Year</vt:lpstr>
      <vt:lpstr>Amended 2016 Return</vt:lpstr>
      <vt:lpstr>Amended 2015 or Earlier Return</vt:lpstr>
      <vt:lpstr>Amending State Return</vt:lpstr>
      <vt:lpstr>Taxpayer Summary  Amended Return</vt:lpstr>
      <vt:lpstr>Prior Year Returns</vt:lpstr>
      <vt:lpstr>Prior Year Returns</vt:lpstr>
      <vt:lpstr>Prior Year Returns</vt:lpstr>
      <vt:lpstr>Amended or Prior Year Returns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2013-10-25T15:05:03Z</dcterms:created>
  <dcterms:modified xsi:type="dcterms:W3CDTF">2016-12-21T04:14:15Z</dcterms:modified>
</cp:coreProperties>
</file>